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65" r:id="rId6"/>
    <p:sldId id="266" r:id="rId7"/>
    <p:sldId id="258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75" r:id="rId16"/>
    <p:sldId id="274" r:id="rId17"/>
    <p:sldId id="273" r:id="rId18"/>
    <p:sldId id="277" r:id="rId19"/>
    <p:sldId id="278" r:id="rId20"/>
    <p:sldId id="279" r:id="rId21"/>
    <p:sldId id="280" r:id="rId22"/>
    <p:sldId id="282" r:id="rId23"/>
    <p:sldId id="281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01" d="100"/>
          <a:sy n="101" d="100"/>
        </p:scale>
        <p:origin x="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0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1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8458200" cy="18288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sq-AL" sz="3100" b="1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 I PËRMIRËSIMIT TË SHËRBIMIT PËR ARSIMIN PARASHKOLLOR</a:t>
            </a:r>
            <a:b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q-AL" sz="3100" b="1" i="1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BASHKIA DURRËS 2024-2026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b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MISIONI</a:t>
            </a:r>
            <a:r>
              <a:rPr lang="en-US" b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b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PLANIT 2024-2026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CA7EBB-6C03-7344-8889-29998E5E5190}"/>
              </a:ext>
            </a:extLst>
          </p:cNvPr>
          <p:cNvSpPr txBox="1"/>
          <p:nvPr/>
        </p:nvSpPr>
        <p:spPr>
          <a:xfrm>
            <a:off x="838200" y="1466850"/>
            <a:ext cx="10287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sq-AL" sz="2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Shtimi i ambienteve arsimore si dhe kopshteve me ushqim, për arsimin parashkollor dhe përmirësimi i cilësisë së tyre për të ofruar shërbim cilësor për çdo fëmijë të arsimit Parashkollor.</a:t>
            </a:r>
            <a:endParaRPr lang="en-US" sz="2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9215D4-F183-0802-E552-2C947C00FD54}"/>
              </a:ext>
            </a:extLst>
          </p:cNvPr>
          <p:cNvSpPr txBox="1">
            <a:spLocks/>
          </p:cNvSpPr>
          <p:nvPr/>
        </p:nvSpPr>
        <p:spPr>
          <a:xfrm>
            <a:off x="838200" y="2667000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OBJEKTIVAT E PLANIT 2024-2026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C8CCD-0715-76DE-32D4-7FBAF00977F8}"/>
              </a:ext>
            </a:extLst>
          </p:cNvPr>
          <p:cNvSpPr txBox="1"/>
          <p:nvPr/>
        </p:nvSpPr>
        <p:spPr>
          <a:xfrm>
            <a:off x="838200" y="3990976"/>
            <a:ext cx="10363200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sq-AL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Përmirësimi i infrastrukturës së kopshteve veçanërisht në kopshtet e Njësive Administrative</a:t>
            </a:r>
            <a:r>
              <a:rPr lang="sq-A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2435" y="5744978"/>
            <a:ext cx="10056565" cy="701674"/>
          </a:xfrm>
        </p:spPr>
        <p:txBody>
          <a:bodyPr>
            <a:normAutofit fontScale="90000"/>
          </a:bodyPr>
          <a:lstStyle/>
          <a:p>
            <a:r>
              <a:rPr lang="sq-AL" sz="2700" b="1" dirty="0">
                <a:latin typeface="Times New Roman" panose="02020603050405020304" pitchFamily="18" charset="0"/>
              </a:rPr>
              <a:t>TË DHËNA TË PËRGJITHSHME</a:t>
            </a:r>
            <a:r>
              <a:rPr lang="en-US" sz="2700" b="1" dirty="0">
                <a:latin typeface="Times New Roman" panose="02020603050405020304" pitchFamily="18" charset="0"/>
              </a:rPr>
              <a:t> – STATISTIKA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 descr="A girl holding ice cream con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/>
      </p:pic>
      <p:pic>
        <p:nvPicPr>
          <p:cNvPr id="3" name="Picture Placeholder 2" descr="Balloons flying in the sky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5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irl and boy in raincoats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/>
      </p:pic>
      <p:pic>
        <p:nvPicPr>
          <p:cNvPr id="8" name="Picture Placeholder 7" descr="Sliced watermelon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143"/>
          <a:stretch>
            <a:fillRect/>
          </a:stretch>
        </p:blipFill>
        <p:spPr/>
      </p:pic>
      <p:pic>
        <p:nvPicPr>
          <p:cNvPr id="9" name="Picture Placeholder 8" descr="A young girl in blue raincoat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/>
      </p:pic>
      <p:pic>
        <p:nvPicPr>
          <p:cNvPr id="11" name="Picture Placeholder 10" descr="A young boy in a rope hammock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E5935-247D-0E39-0E9B-A48215F2C109}"/>
              </a:ext>
            </a:extLst>
          </p:cNvPr>
          <p:cNvSpPr txBox="1"/>
          <p:nvPr/>
        </p:nvSpPr>
        <p:spPr>
          <a:xfrm>
            <a:off x="4433960" y="366371"/>
            <a:ext cx="6400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q-AL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Bashkia Durrës ka në administrim </a:t>
            </a:r>
            <a:r>
              <a:rPr lang="en-US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56 kopshte</a:t>
            </a:r>
            <a:endParaRPr lang="en-US" sz="20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3350 fëmijë</a:t>
            </a:r>
            <a:endParaRPr lang="en-US" sz="20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 kopshte me ushqim me 1379 fëmijë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45 pa ushqim me 1971 fëmijë</a:t>
            </a:r>
            <a:endParaRPr lang="en-US" sz="20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 kopshte në qytet 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31 kopshte shkollash në Njësitë Administrative</a:t>
            </a:r>
            <a:endParaRPr lang="en-US" sz="20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210 punonjës edukativ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170 punonjës ndihmës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sq-AL" sz="3600" b="1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TREGUESIT E PERFORMANCËS</a:t>
            </a:r>
            <a:endParaRPr lang="en-US" sz="3600" b="1" i="1" dirty="0">
              <a:solidFill>
                <a:srgbClr val="2E74B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828800"/>
            <a:ext cx="9296400" cy="3476625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q-AL" sz="3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Rritja e numrit të fëmijëve që frekuentojnë arsimin parashkollor</a:t>
            </a:r>
            <a:r>
              <a:rPr lang="en-US" sz="3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sq-AL" sz="3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q-AL" sz="3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Rritja e numrit të fëmijëve në arsimin parashkollor</a:t>
            </a:r>
            <a:r>
              <a:rPr lang="en-US" sz="3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q-AL" sz="3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Rritja e numrit të kopshteve/shkollave të reja apo të </a:t>
            </a:r>
            <a:r>
              <a:rPr lang="sq-AL" sz="3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rikonstruktuara</a:t>
            </a:r>
            <a:r>
              <a:rPr lang="sq-AL" sz="3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kundrejt totalit të shkollave 9 vjeçare</a:t>
            </a:r>
            <a:r>
              <a:rPr lang="en-US" sz="3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q-AL" sz="3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Rritja e numrit të psikologëve për fëmijë në kopshte</a:t>
            </a:r>
            <a:r>
              <a:rPr lang="en-US" sz="3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q-AL" sz="3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Ofrimi i shërbimit duke ruajtur numrin e mësuesve të arsimit parashkollor për fëmijë në kopshte (1 mësues/18 fëmijë)</a:t>
            </a:r>
            <a:r>
              <a:rPr lang="en-US" sz="3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DCD60C-7454-EA29-0BE3-7BAD635F2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11575"/>
              </p:ext>
            </p:extLst>
          </p:nvPr>
        </p:nvGraphicFramePr>
        <p:xfrm>
          <a:off x="1219200" y="990600"/>
          <a:ext cx="8839200" cy="4191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02082">
                  <a:extLst>
                    <a:ext uri="{9D8B030D-6E8A-4147-A177-3AD203B41FA5}">
                      <a16:colId xmlns:a16="http://schemas.microsoft.com/office/drawing/2014/main" val="2695251431"/>
                    </a:ext>
                  </a:extLst>
                </a:gridCol>
                <a:gridCol w="1205084">
                  <a:extLst>
                    <a:ext uri="{9D8B030D-6E8A-4147-A177-3AD203B41FA5}">
                      <a16:colId xmlns:a16="http://schemas.microsoft.com/office/drawing/2014/main" val="1375054883"/>
                    </a:ext>
                  </a:extLst>
                </a:gridCol>
                <a:gridCol w="1377240">
                  <a:extLst>
                    <a:ext uri="{9D8B030D-6E8A-4147-A177-3AD203B41FA5}">
                      <a16:colId xmlns:a16="http://schemas.microsoft.com/office/drawing/2014/main" val="1555227202"/>
                    </a:ext>
                  </a:extLst>
                </a:gridCol>
                <a:gridCol w="1549395">
                  <a:extLst>
                    <a:ext uri="{9D8B030D-6E8A-4147-A177-3AD203B41FA5}">
                      <a16:colId xmlns:a16="http://schemas.microsoft.com/office/drawing/2014/main" val="498963809"/>
                    </a:ext>
                  </a:extLst>
                </a:gridCol>
                <a:gridCol w="1505399">
                  <a:extLst>
                    <a:ext uri="{9D8B030D-6E8A-4147-A177-3AD203B41FA5}">
                      <a16:colId xmlns:a16="http://schemas.microsoft.com/office/drawing/2014/main" val="3022746529"/>
                    </a:ext>
                  </a:extLst>
                </a:gridCol>
              </a:tblGrid>
              <a:tr h="521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Treguesit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6885298"/>
                  </a:ext>
                </a:extLst>
              </a:tr>
              <a:tr h="6169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Fëmijë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që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frekuentojnë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kopshtin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3350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3868978"/>
                  </a:ext>
                </a:extLst>
              </a:tr>
              <a:tr h="6585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Rritja e numrit të fëmijëve në AP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1018559"/>
                  </a:ext>
                </a:extLst>
              </a:tr>
              <a:tr h="10017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Nr.shkollave/kopshteve të reja//rikontruktuara me fondet e bashkisë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7704911"/>
                  </a:ext>
                </a:extLst>
              </a:tr>
              <a:tr h="390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Nr.psikolog/fëmijë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1/845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1/845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1/682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1/682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0333362"/>
                  </a:ext>
                </a:extLst>
              </a:tr>
              <a:tr h="10017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Nr. mësues i arsimit parashkollor/ fëmijë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mësues/18 fëmijë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mësues/18 fëmijë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mësues/18 fëmijë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</a:t>
                      </a:r>
                      <a:r>
                        <a:rPr lang="en-US" sz="1200" dirty="0" err="1">
                          <a:effectLst/>
                        </a:rPr>
                        <a:t>mësues</a:t>
                      </a:r>
                      <a:r>
                        <a:rPr lang="en-US" sz="1200" dirty="0">
                          <a:effectLst/>
                        </a:rPr>
                        <a:t>/18 </a:t>
                      </a:r>
                      <a:r>
                        <a:rPr lang="en-US" sz="1200" dirty="0" err="1">
                          <a:effectLst/>
                        </a:rPr>
                        <a:t>fëmijë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260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sq-AL" sz="3600" b="1" i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OBJEKTIVA</a:t>
            </a:r>
            <a:r>
              <a:rPr lang="en-US" sz="3600" b="1" i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q-AL" sz="3600" b="1" i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PROGRAMIT</a:t>
            </a:r>
            <a:endParaRPr lang="en-US" sz="3600" b="1" i="1" dirty="0">
              <a:solidFill>
                <a:srgbClr val="2E74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828800"/>
            <a:ext cx="9296400" cy="347662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q-AL" sz="3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Të sigurohet rritja e </a:t>
            </a:r>
            <a:r>
              <a:rPr lang="sq-AL" sz="3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aksesit</a:t>
            </a:r>
            <a:r>
              <a:rPr lang="sq-AL" sz="3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të fëmijëve 3-6 </a:t>
            </a:r>
            <a:r>
              <a:rPr lang="sq-AL" sz="3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vjeçarë</a:t>
            </a:r>
            <a:r>
              <a:rPr lang="sq-AL" sz="3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nga viti në vit në arsimin parashkollor.</a:t>
            </a:r>
            <a:endParaRPr lang="en-US" sz="3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q-AL" sz="3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Të rritet çdo vit numri i fëmijëve Rom e Egjiptian që ndjekin arsimin parashkollor.	</a:t>
            </a:r>
            <a:endParaRPr lang="en-US" sz="3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q-AL" sz="3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Përmirësimi i kushteve infrastrukturore dhe sigurimi i </a:t>
            </a:r>
            <a:r>
              <a:rPr lang="sq-AL" sz="3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standarteve</a:t>
            </a:r>
            <a:r>
              <a:rPr lang="sq-AL" sz="3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në arsimin bazë dhe parashkollor (rikonstruksione plus ndërtime të reja) të përfundojnë brenda vitit 2030 në të gjithë kopshtet dhe shkollat e Bashkisë Durrës.</a:t>
            </a:r>
            <a:endParaRPr lang="en-US" sz="3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3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2435" y="6156326"/>
            <a:ext cx="10056565" cy="701674"/>
          </a:xfrm>
        </p:spPr>
        <p:txBody>
          <a:bodyPr>
            <a:normAutofit fontScale="90000"/>
          </a:bodyPr>
          <a:lstStyle/>
          <a:p>
            <a:r>
              <a:rPr lang="sq-AL" sz="2700" b="1" dirty="0">
                <a:latin typeface="Times New Roman" panose="02020603050405020304" pitchFamily="18" charset="0"/>
              </a:rPr>
              <a:t>REZULTATET QË SYNOHET TË ARRIHEN PËR PERIUDHËN AFATMESME 2024-2026</a:t>
            </a:r>
            <a:br>
              <a:rPr lang="en-US" sz="1800" b="1" i="1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Placeholder 5" descr="A girl holding ice cream con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/>
      </p:pic>
      <p:pic>
        <p:nvPicPr>
          <p:cNvPr id="3" name="Picture Placeholder 2" descr="Balloons flying in the sky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037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5297019"/>
            <a:ext cx="8104083" cy="68937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KËTO GRUPE DO TË HAPEN SIPAS KËRKESAVE TË KOMUNITETIT 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Placeholder 7" descr="Two young girls standing on the beach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Picture Placeholder 8" descr="A young girl blowing bubbles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38106" y="1751914"/>
            <a:ext cx="4753094" cy="1829486"/>
          </a:xfrm>
        </p:spPr>
        <p:txBody>
          <a:bodyPr>
            <a:normAutofit fontScale="92500"/>
          </a:bodyPr>
          <a:lstStyle/>
          <a:p>
            <a:r>
              <a:rPr lang="sq-AL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 vitin 2024 numri i kopshteve do të jetë 57 (</a:t>
            </a:r>
            <a:r>
              <a:rPr lang="sq-AL" sz="2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pesëdhjetëeshtatë</a:t>
            </a:r>
            <a:r>
              <a:rPr lang="sq-AL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funksional pasi hapet për herë të parë një </a:t>
            </a:r>
            <a:r>
              <a:rPr lang="sq-AL" sz="2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kopësht</a:t>
            </a:r>
            <a:r>
              <a:rPr lang="sq-AL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ri me 5 grupe, me fondet e rindërtimit në Njësinë Administrative </a:t>
            </a:r>
            <a:r>
              <a:rPr lang="sq-AL" sz="2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Manëz</a:t>
            </a:r>
            <a:r>
              <a:rPr lang="en-US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7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irl and boy in raincoats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/>
      </p:pic>
      <p:pic>
        <p:nvPicPr>
          <p:cNvPr id="11" name="Picture Placeholder 10" descr="A young boy in a rope hammock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E5935-247D-0E39-0E9B-A48215F2C109}"/>
              </a:ext>
            </a:extLst>
          </p:cNvPr>
          <p:cNvSpPr txBox="1"/>
          <p:nvPr/>
        </p:nvSpPr>
        <p:spPr>
          <a:xfrm>
            <a:off x="4433960" y="366371"/>
            <a:ext cx="44052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vitin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2024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numri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kopshteve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drekë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të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jetë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14 duke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lehtësuar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shumë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nënat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të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cilat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të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mund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të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punojnë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pasi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sigurojnë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fëmijët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tyre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BF260-BCCC-45CB-C364-D6D0B82487DE}"/>
              </a:ext>
            </a:extLst>
          </p:cNvPr>
          <p:cNvSpPr txBox="1"/>
          <p:nvPr/>
        </p:nvSpPr>
        <p:spPr>
          <a:xfrm>
            <a:off x="914400" y="2362200"/>
            <a:ext cx="3505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Aktualisht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janë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11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kopshte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cilat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10 </a:t>
            </a:r>
          </a:p>
          <a:p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qytetin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Durrësit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NJA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Sukth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cilave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shtohen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kopshte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tjera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NJA.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Manëz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Nishtulla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Durrës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që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takon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komunitetit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Rom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Egjiptian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wo young girls standing on the beach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Picture Placeholder 8" descr="A young girl blowing bubbles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38106" y="1295400"/>
            <a:ext cx="4753094" cy="3429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Raporti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fëmijë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për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mësues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</a:t>
            </a:r>
            <a:r>
              <a:rPr lang="sq-A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ë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arsimit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parashkollor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për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vitin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2023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kopshtet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Bashkisë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Durrës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është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18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fëmijë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për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mësues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</a:t>
            </a:r>
            <a:r>
              <a:rPr lang="sq-A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ë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arsimit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parashkollor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raport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cili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duhet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të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mbahet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tillë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edhe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për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vitet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vazhdim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q-AL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Bashkia Durrës, si një ndër 6 bashkitë pilot që u asistuan gjatë fazës së parë të projektit Bashki të Forta, hartoi një plan përmirësimi të arsimit parashkollor për tre vite, 2020-2023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8" name="Picture Placeholder 7" descr="A woman and girl gardenin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10400" y="2245994"/>
            <a:ext cx="3962400" cy="2566036"/>
          </a:xfrm>
        </p:spPr>
        <p:txBody>
          <a:bodyPr>
            <a:normAutofit/>
          </a:bodyPr>
          <a:lstStyle/>
          <a:p>
            <a:r>
              <a:rPr lang="sq-AL" sz="2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 këtë plan përmirësimi u realizuan një sërë projektesh për të cilat bashkia mori angazhim</a:t>
            </a: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vijon</a:t>
            </a: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2C7D-CD23-323F-4BE4-344EA069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C2FB2-918B-BFC1-0C17-20FE66C82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Kopshti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Njazi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Mastori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NJA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Sukth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aktualisht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100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fëmijë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kopshti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cilët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ushqim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Shtator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shtohet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tjetër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ushqim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shtohet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edukativ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59F9C-0416-5817-3B7A-BEBCCF27D8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24435" y="3276600"/>
            <a:ext cx="4748594" cy="2995986"/>
          </a:xfrm>
        </p:spPr>
        <p:txBody>
          <a:bodyPr/>
          <a:lstStyle/>
          <a:p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Kopshti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Isuf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Ferra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Nishtulla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Durrës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Ndërtim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fondet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rindërtimit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(UNDP),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aktualisht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 60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fëmijë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kopshti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prill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 do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kthehet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kopësht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ushqim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fillimisht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njëri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grupet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vitin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edhe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tjetër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varësi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kërkesave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komunitetit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prill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 do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shtohen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edukativ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drejtues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ndihmës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kuzhinier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kuzhinier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sanitare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98D7A-9373-AB51-32FD-6E20E102DE00}"/>
              </a:ext>
            </a:extLst>
          </p:cNvPr>
          <p:cNvSpPr txBox="1"/>
          <p:nvPr/>
        </p:nvSpPr>
        <p:spPr>
          <a:xfrm>
            <a:off x="948264" y="381000"/>
            <a:ext cx="2971800" cy="1850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realizimin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sipër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numri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punonjësve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vitin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arsimin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parashkollor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shtohet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14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edukativ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shërbimi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4A984-2421-21D2-F666-B2C98E355DFE}"/>
              </a:ext>
            </a:extLst>
          </p:cNvPr>
          <p:cNvSpPr txBox="1"/>
          <p:nvPr/>
        </p:nvSpPr>
        <p:spPr>
          <a:xfrm>
            <a:off x="609600" y="2376994"/>
            <a:ext cx="3276600" cy="406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Kopshti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Zyber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Sallaku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Kuçok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NJA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Manëz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ka 60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fëmijë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kopshti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Prill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shtesa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jetë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edukativ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 3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ndihmës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kuzhinier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kuzhinier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sanitare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2C7D-CD23-323F-4BE4-344EA069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C2FB2-918B-BFC1-0C17-20FE66C82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Kopështi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Lulet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Pranverës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blloku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banesave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rindërtimi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Manëz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Prill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ushqim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prandaj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vendosen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edukativ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59F9C-0416-5817-3B7A-BEBCCF27D8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4649" y="3587624"/>
            <a:ext cx="4948165" cy="2813176"/>
          </a:xfrm>
        </p:spPr>
        <p:txBody>
          <a:bodyPr/>
          <a:lstStyle/>
          <a:p>
            <a:pPr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hkolla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Mesme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Bashkuar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“Ismet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Nanushi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Kullë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Janar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shtuar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personel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edukativ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fëmijë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kishte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kopësht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numri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arritur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107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fëmijë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Nëntor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2023.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Meqënëse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kopshti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veçantë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shkolla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prill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 do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shtohet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edhe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shërbimi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sanitare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7947B-8CDB-635D-A93D-AC7B77C04FA2}"/>
              </a:ext>
            </a:extLst>
          </p:cNvPr>
          <p:cNvSpPr txBox="1"/>
          <p:nvPr/>
        </p:nvSpPr>
        <p:spPr>
          <a:xfrm>
            <a:off x="938738" y="365126"/>
            <a:ext cx="3047999" cy="197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Gjithashtu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gjatë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2025-2026 do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plotësohen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respektivisht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çdo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edhe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Njësitë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Administrative me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sigurie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gjithsej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2744D-E313-6088-6770-3EAF6C847352}"/>
              </a:ext>
            </a:extLst>
          </p:cNvPr>
          <p:cNvSpPr txBox="1"/>
          <p:nvPr/>
        </p:nvSpPr>
        <p:spPr>
          <a:xfrm>
            <a:off x="981602" y="2590800"/>
            <a:ext cx="3048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Gjithsej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numri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shtesë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punonjësve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programin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Arsimi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bazë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Parashkollor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vitin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2024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është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punonjës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44E5E-D2A2-C680-BB65-AD8D499A9FD4}"/>
              </a:ext>
            </a:extLst>
          </p:cNvPr>
          <p:cNvSpPr txBox="1"/>
          <p:nvPr/>
        </p:nvSpPr>
        <p:spPr>
          <a:xfrm>
            <a:off x="981602" y="4607812"/>
            <a:ext cx="3124200" cy="1659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Vetem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Arsimi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parashkollor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arsimin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parashkollor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edukativ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punonjës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shërbimi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9829800" cy="1082674"/>
          </a:xfrm>
        </p:spPr>
        <p:txBody>
          <a:bodyPr>
            <a:normAutofit/>
          </a:bodyPr>
          <a:lstStyle/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BUXHETI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2B4369-1C7F-4138-5698-020793D66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0549"/>
              </p:ext>
            </p:extLst>
          </p:nvPr>
        </p:nvGraphicFramePr>
        <p:xfrm>
          <a:off x="1524000" y="990600"/>
          <a:ext cx="8229600" cy="5155726"/>
        </p:xfrm>
        <a:graphic>
          <a:graphicData uri="http://schemas.openxmlformats.org/drawingml/2006/table">
            <a:tbl>
              <a:tblPr firstRow="1" firstCol="1" bandRow="1"/>
              <a:tblGrid>
                <a:gridCol w="1057861">
                  <a:extLst>
                    <a:ext uri="{9D8B030D-6E8A-4147-A177-3AD203B41FA5}">
                      <a16:colId xmlns:a16="http://schemas.microsoft.com/office/drawing/2014/main" val="902165108"/>
                    </a:ext>
                  </a:extLst>
                </a:gridCol>
                <a:gridCol w="1202118">
                  <a:extLst>
                    <a:ext uri="{9D8B030D-6E8A-4147-A177-3AD203B41FA5}">
                      <a16:colId xmlns:a16="http://schemas.microsoft.com/office/drawing/2014/main" val="264822062"/>
                    </a:ext>
                  </a:extLst>
                </a:gridCol>
                <a:gridCol w="1282259">
                  <a:extLst>
                    <a:ext uri="{9D8B030D-6E8A-4147-A177-3AD203B41FA5}">
                      <a16:colId xmlns:a16="http://schemas.microsoft.com/office/drawing/2014/main" val="3024175487"/>
                    </a:ext>
                  </a:extLst>
                </a:gridCol>
                <a:gridCol w="721270">
                  <a:extLst>
                    <a:ext uri="{9D8B030D-6E8A-4147-A177-3AD203B41FA5}">
                      <a16:colId xmlns:a16="http://schemas.microsoft.com/office/drawing/2014/main" val="1381289007"/>
                    </a:ext>
                  </a:extLst>
                </a:gridCol>
                <a:gridCol w="1121975">
                  <a:extLst>
                    <a:ext uri="{9D8B030D-6E8A-4147-A177-3AD203B41FA5}">
                      <a16:colId xmlns:a16="http://schemas.microsoft.com/office/drawing/2014/main" val="2072534536"/>
                    </a:ext>
                  </a:extLst>
                </a:gridCol>
                <a:gridCol w="801411">
                  <a:extLst>
                    <a:ext uri="{9D8B030D-6E8A-4147-A177-3AD203B41FA5}">
                      <a16:colId xmlns:a16="http://schemas.microsoft.com/office/drawing/2014/main" val="3655681250"/>
                    </a:ext>
                  </a:extLst>
                </a:gridCol>
                <a:gridCol w="881550">
                  <a:extLst>
                    <a:ext uri="{9D8B030D-6E8A-4147-A177-3AD203B41FA5}">
                      <a16:colId xmlns:a16="http://schemas.microsoft.com/office/drawing/2014/main" val="3849354517"/>
                    </a:ext>
                  </a:extLst>
                </a:gridCol>
                <a:gridCol w="1161156">
                  <a:extLst>
                    <a:ext uri="{9D8B030D-6E8A-4147-A177-3AD203B41FA5}">
                      <a16:colId xmlns:a16="http://schemas.microsoft.com/office/drawing/2014/main" val="1970068313"/>
                    </a:ext>
                  </a:extLst>
                </a:gridCol>
              </a:tblGrid>
              <a:tr h="2449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Kategoria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Procesi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Projekti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Fakt Aktual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Buxhet Vit 2024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Buxhet Vit 2025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Buxhet Vit 2026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periudhe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96602"/>
                  </a:ext>
                </a:extLst>
              </a:tr>
              <a:tr h="662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Proceset</a:t>
                      </a: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Mbështetëse</a:t>
                      </a:r>
                      <a:endParaRPr lang="en-US" sz="105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Planifikimi</a:t>
                      </a: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shërbimit</a:t>
                      </a: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të</a:t>
                      </a: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ushqimit</a:t>
                      </a: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në</a:t>
                      </a: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kopshte</a:t>
                      </a: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Kthimi i 3 kopshteve me drekë dhe përllogaritja e kostove të ushqimit që nevojitet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5,385,600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5,385,600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159785"/>
                  </a:ext>
                </a:extLst>
              </a:tr>
              <a:tr h="5791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Proceset Mbështetëse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Mirembajtja e  objekteve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Shërbim mirëmbajte të godinave të kopshteve në territorin e Bashkisë Durrës.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2650"/>
                  </a:ext>
                </a:extLst>
              </a:tr>
              <a:tr h="5791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Proceset Mbështetëse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Rikonstruksion i objekteve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Ndërtim terren sportive përpara kopshtit Abedin Dino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10,000,000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10,000,000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463843"/>
                  </a:ext>
                </a:extLst>
              </a:tr>
              <a:tr h="10804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Proceset Mbështetëse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Rikonstruksion i objekteve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Rikonstruksion i Shkollës 9 vjecare Demokracia ku ka kopësht me dy grupe dhe kopshti Shkallë në Njësinë Administrative Manëz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13,000,000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13,000,000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61268"/>
                  </a:ext>
                </a:extLst>
              </a:tr>
              <a:tr h="9968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Proceset Mbështetëse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Burimet Njerëzore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Punësimi 14 punonjës në arsimin parashkollor – 7 punonjës edukativ dhe 7 punonjës shërbimi për arsimin parashkollor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12,215,000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12,215,000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436796"/>
                  </a:ext>
                </a:extLst>
              </a:tr>
              <a:tr h="27578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24100" marR="24100" marT="0" marB="0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44,600,600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44,600,600</a:t>
                      </a:r>
                    </a:p>
                  </a:txBody>
                  <a:tcPr marL="24100" marR="24100" marT="0" marB="0" anchor="ctr">
                    <a:lnL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903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8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2435" y="5744978"/>
            <a:ext cx="10056565" cy="701674"/>
          </a:xfrm>
        </p:spPr>
        <p:txBody>
          <a:bodyPr>
            <a:normAutofit fontScale="90000"/>
          </a:bodyPr>
          <a:lstStyle/>
          <a:p>
            <a:r>
              <a:rPr lang="sq-AL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ARRITJET PËRGJATË ZBATIMIT TË PLANIT TË PËRMIRËSIMIT 2021-2023 SI DHE KONTRIBUTI I BASHKISË DURRËS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 PROJEKTIN BASHKI TË FORTA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 descr="A girl holding ice cream con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/>
      </p:pic>
      <p:pic>
        <p:nvPicPr>
          <p:cNvPr id="3" name="Picture Placeholder 2" descr="Balloons flying in the sky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0" y="304800"/>
            <a:ext cx="7239000" cy="48006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Kontribut në hartimin e dokumentit “Analiza e proceseve te arsimit parashkollor (manualit) në Shqipëri”</a:t>
            </a:r>
            <a:r>
              <a:rPr lang="en-US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e situatës dhe gjendjes së arsimit parashkollor në Bashkinë Durrës</a:t>
            </a:r>
            <a:r>
              <a:rPr lang="en-US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 i përmirësimit të shërbimit të arsimit parashkollor i miratuar. </a:t>
            </a:r>
            <a:endParaRPr lang="en-US" sz="20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Shtimi i strukturës së Sektorit të Arsimit në Bashkinë Durrës</a:t>
            </a:r>
            <a:r>
              <a:rPr lang="en-US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sq-AL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rijimit</a:t>
            </a:r>
            <a:r>
              <a:rPr lang="sq-A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të sektorit </a:t>
            </a:r>
            <a:r>
              <a:rPr lang="sq-AL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psiko</a:t>
            </a:r>
            <a:r>
              <a:rPr lang="sq-A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social dedikuar vetëm për kopshtet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q-AL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Punesimi</a:t>
            </a:r>
            <a:r>
              <a:rPr lang="sq-A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4 psikologëve për shërbimin në kopshtet e bashkisë Durrës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Hartimi dhe miratimi i taksës së </a:t>
            </a:r>
            <a:r>
              <a:rPr lang="sq-AL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përkoheshme</a:t>
            </a:r>
            <a:r>
              <a:rPr lang="sq-A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në Arsim Parashkollor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q-A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Shtimin e 2 kopshteve me dreke si kërkesë e komunitetit. 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Punësimi i 10 mësues ndihmës.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Rritja e kapaciteteve te drejtuesve të kopshteve dhe mësuesve nëpërmjet trajnimeve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etj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5297019"/>
            <a:ext cx="8104083" cy="689378"/>
          </a:xfrm>
        </p:spPr>
        <p:txBody>
          <a:bodyPr>
            <a:normAutofit fontScale="90000"/>
          </a:bodyPr>
          <a:lstStyle/>
          <a:p>
            <a:r>
              <a:rPr lang="sq-A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Taksa e përkohshme e arsimit në Bashkinë Durrës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Placeholder 7" descr="Two young girls standing on the beach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Picture Placeholder 8" descr="A young girl blowing bubbles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38106" y="1751914"/>
            <a:ext cx="4981694" cy="3277286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sq-AL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vendos për </a:t>
            </a:r>
            <a:r>
              <a:rPr lang="sq-AL" sz="1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bisnesin</a:t>
            </a:r>
            <a:r>
              <a:rPr lang="sq-AL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madh me Vendimin e Këshillit Bashkiak nr. 160 datë 23.12.2021,  “Për sistemin e taksave dhe tarifave vendore në qytetin e Durrësit për vitin 2022”, në vlerën 12 mijë </a:t>
            </a:r>
            <a:r>
              <a:rPr lang="sq-AL" sz="1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lëkë</a:t>
            </a:r>
            <a:r>
              <a:rPr lang="sq-AL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në vit</a:t>
            </a:r>
            <a:r>
              <a:rPr lang="en-US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US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vite</a:t>
            </a:r>
            <a:r>
              <a:rPr lang="en-US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Aft>
                <a:spcPts val="800"/>
              </a:spcAft>
            </a:pPr>
            <a:r>
              <a:rPr lang="sq-AL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këtë taksë, bashkia Durrës:</a:t>
            </a: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q-AL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të rris cilësinë e arsimit në godinat arsimore, në </a:t>
            </a:r>
            <a:r>
              <a:rPr lang="sq-AL" sz="1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fshtara</a:t>
            </a:r>
            <a:r>
              <a:rPr lang="sq-AL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të zonave të thella të bashkisë Durrës, pasi atje infrastruktura lë për të dëshiruar. </a:t>
            </a: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Duke ndërtuar kënde lojërash, terrenet sportive për fëmijët në </a:t>
            </a:r>
            <a:r>
              <a:rPr lang="sq-AL" sz="1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ambjentet</a:t>
            </a:r>
            <a:r>
              <a:rPr lang="sq-AL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dhe godinat arsimore që kanë hapësira të mjaftueshme.</a:t>
            </a: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irl and boy in raincoats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/>
      </p:pic>
      <p:pic>
        <p:nvPicPr>
          <p:cNvPr id="8" name="Picture Placeholder 7" descr="Sliced watermelon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143"/>
          <a:stretch>
            <a:fillRect/>
          </a:stretch>
        </p:blipFill>
        <p:spPr/>
      </p:pic>
      <p:pic>
        <p:nvPicPr>
          <p:cNvPr id="9" name="Picture Placeholder 8" descr="A young girl in blue raincoat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/>
      </p:pic>
      <p:pic>
        <p:nvPicPr>
          <p:cNvPr id="11" name="Picture Placeholder 10" descr="A young boy in a rope hammock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E5935-247D-0E39-0E9B-A48215F2C109}"/>
              </a:ext>
            </a:extLst>
          </p:cNvPr>
          <p:cNvSpPr txBox="1"/>
          <p:nvPr/>
        </p:nvSpPr>
        <p:spPr>
          <a:xfrm>
            <a:off x="4343400" y="414278"/>
            <a:ext cx="53291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 </a:t>
            </a:r>
            <a:r>
              <a:rPr lang="sq-AL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fondet e mbledhura nga taksa e përkohshme për arsimin, është realizuar ndërtimi i kopshtit dhe shkollës fillore (5 klasa shkolle fillore dy klasa </a:t>
            </a:r>
            <a:r>
              <a:rPr lang="sq-AL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kopësht</a:t>
            </a:r>
            <a:r>
              <a:rPr lang="sq-AL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r>
              <a:rPr lang="sq-AL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Jusuf</a:t>
            </a:r>
            <a:r>
              <a:rPr lang="sq-AL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Hoti në Katundin e Ri, i cili u ndërtua me donatorë dhe bashkëfinancim nga Bashkia Durrës në vlerën 43 milion e 680 mijë </a:t>
            </a:r>
            <a:r>
              <a:rPr lang="sq-AL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lëkë</a:t>
            </a:r>
            <a:r>
              <a:rPr lang="sq-AL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nga të cilat kësti i parë i mbledhur nga </a:t>
            </a:r>
            <a:r>
              <a:rPr lang="sq-AL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taska</a:t>
            </a:r>
            <a:r>
              <a:rPr lang="sq-AL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është në vlerën 20.000.000 leke dhe kësti i dytë në vlerën 23.680.000 leke. 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9829800" cy="1082674"/>
          </a:xfrm>
        </p:spPr>
        <p:txBody>
          <a:bodyPr>
            <a:normAutofit/>
          </a:bodyPr>
          <a:lstStyle/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sq-AL" sz="4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QËLLIMI</a:t>
            </a:r>
            <a:r>
              <a:rPr lang="en-US" sz="4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</a:t>
            </a:r>
            <a:r>
              <a:rPr lang="sq-AL" sz="4000" b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</a:t>
            </a:r>
            <a:r>
              <a:rPr lang="en-US" sz="4000" b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q-AL" sz="4000" b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2024-2026</a:t>
            </a:r>
            <a:endParaRPr lang="en-US" sz="4000" b="1" dirty="0">
              <a:solidFill>
                <a:srgbClr val="2E74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287000" cy="4191000"/>
          </a:xfrm>
        </p:spPr>
        <p:txBody>
          <a:bodyPr>
            <a:normAutofit fontScale="70000" lnSpcReduction="20000"/>
          </a:bodyPr>
          <a:lstStyle/>
          <a:p>
            <a:r>
              <a:rPr lang="sq-AL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Planifikim strategjik </a:t>
            </a:r>
            <a:r>
              <a:rPr lang="sq-AL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përsa</a:t>
            </a:r>
            <a:r>
              <a:rPr lang="sq-AL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përket riorganizimit të infrastrukturës së kopshtit, me qëllim </a:t>
            </a:r>
            <a:r>
              <a:rPr lang="sq-AL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përsimirësimin</a:t>
            </a:r>
            <a:r>
              <a:rPr lang="sq-AL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shërbimit në kopshtet që janë brenda shkollave, ose kopshteve që kanë nevojë imediate për restaurim, </a:t>
            </a:r>
            <a:r>
              <a:rPr lang="sq-AL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vecanërisht</a:t>
            </a:r>
            <a:r>
              <a:rPr lang="sq-AL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ato në Njësitë Administrative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sq-AL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Zhvillimi i burimeve njerëzore të bashkisë në çështje të arsimit parashkollor, përmes ndërgjegjësimit në të gjitha nivelet e drejtimit dhe administratës së bashkisë për hartimin, zbatimin dhe monitorimin e planit të përmirësimit</a:t>
            </a:r>
            <a:r>
              <a:rPr lang="en-US" sz="23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Finalizimi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rregullores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funksionimit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kopshteve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organizimit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shërbimit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bashki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implementimi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tyre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Bashkëpunimi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ngushtë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prindërit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komunitetin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për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ndërgjegjësuar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për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rëndësinë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ka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kopshti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zhvillimin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fëmijës</a:t>
            </a:r>
            <a:r>
              <a:rPr lang="en-US" sz="23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3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Shtim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personeli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edukativ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mbështetës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3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Mbledhja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zbatimi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taksës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përkohshme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Arsimin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Parashkollor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përgjatë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vitit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2024.</a:t>
            </a:r>
          </a:p>
          <a:p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Kthimin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3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kopshteve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drekë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kërkesë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komunitetit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Njësitë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Administrative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Bashkisë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Durrës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specifikisht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kopshti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ushqim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Isuf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Ferra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Nishtullë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Durrës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kopshti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ushqim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Rreze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Drite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fshatin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Kuçok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NJA,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Manëz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kopshti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Lulet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Pranverës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tek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blloku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banesave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të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reja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nga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rindërtimit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Manëz</a:t>
            </a:r>
            <a:r>
              <a:rPr lang="en-US" sz="23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3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1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sz="4000" b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SHTRIRJA</a:t>
            </a:r>
            <a:r>
              <a:rPr lang="en-US" sz="4000" b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PLANIT 2024-2026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4389120" cy="1603375"/>
          </a:xfrm>
        </p:spPr>
        <p:txBody>
          <a:bodyPr>
            <a:normAutofit fontScale="92500" lnSpcReduction="20000"/>
          </a:bodyPr>
          <a:lstStyle/>
          <a:p>
            <a:r>
              <a:rPr lang="sq-AL" sz="2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 synon të përmirësojë shërbimin e Arsimit Parashkollor në Bashkinë e Durrësit përgjatë viteve 2024-2026. </a:t>
            </a:r>
            <a:endParaRPr lang="en-US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2209800"/>
            <a:ext cx="4465318" cy="1752599"/>
          </a:xfrm>
        </p:spPr>
        <p:txBody>
          <a:bodyPr>
            <a:normAutofit fontScale="92500" lnSpcReduction="20000"/>
          </a:bodyPr>
          <a:lstStyle/>
          <a:p>
            <a:r>
              <a:rPr lang="sq-AL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</a:t>
            </a:r>
            <a:r>
              <a:rPr lang="sq-AL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q-AL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të </a:t>
            </a:r>
            <a:r>
              <a:rPr lang="sq-AL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implementohet</a:t>
            </a:r>
            <a:r>
              <a:rPr lang="sq-AL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në të gjitha kopshtet që ka nën </a:t>
            </a:r>
            <a:r>
              <a:rPr lang="sq-AL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juridikson</a:t>
            </a:r>
            <a:r>
              <a:rPr lang="sq-AL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Bashkia Durrës</a:t>
            </a:r>
            <a:r>
              <a:rPr lang="sq-AL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b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VIZIONI</a:t>
            </a:r>
            <a:r>
              <a:rPr lang="en-US" b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b="1" dirty="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PLANIT 2024-2026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2091266"/>
            <a:ext cx="9067800" cy="2675467"/>
          </a:xfrm>
        </p:spPr>
        <p:txBody>
          <a:bodyPr>
            <a:normAutofit fontScale="92500" lnSpcReduction="10000"/>
          </a:bodyPr>
          <a:lstStyle/>
          <a:p>
            <a:r>
              <a:rPr lang="sq-AL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Përmirësimi i shërbimit të Arsimit Parashkollor, nëpërmjet strukturave për arsimin parashkollor, fuqizimin e tyre për t’ju </a:t>
            </a:r>
            <a:r>
              <a:rPr lang="sq-AL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përgjig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</a:t>
            </a:r>
            <a:r>
              <a:rPr lang="sq-AL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</a:t>
            </a:r>
            <a:r>
              <a:rPr lang="sq-AL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nevojave të fëmijëve si dhe përmirësimin e kushteve </a:t>
            </a:r>
            <a:r>
              <a:rPr lang="sq-AL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infrastrukt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uro</a:t>
            </a:r>
            <a:r>
              <a:rPr lang="sq-AL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 dhe arritjen e </a:t>
            </a:r>
            <a:r>
              <a:rPr lang="sq-AL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standarteve</a:t>
            </a:r>
            <a:r>
              <a:rPr lang="sq-AL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për një shërbim cilësor për fëmijët e kopshteve, mosha 3-6 </a:t>
            </a:r>
            <a:r>
              <a:rPr lang="sq-AL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vje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lang="sq-AL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32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3086</TotalTime>
  <Words>2014</Words>
  <Application>Microsoft Office PowerPoint</Application>
  <PresentationFormat>Widescreen</PresentationFormat>
  <Paragraphs>194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Children Friends 16x9</vt:lpstr>
      <vt:lpstr>PLANI I PËRMIRËSIMIT TË SHËRBIMIT PËR ARSIMIN PARASHKOLLOR BASHKIA DURRËS 2024-2026 </vt:lpstr>
      <vt:lpstr>Bashkia Durrës, si një ndër 6 bashkitë pilot që u asistuan gjatë fazës së parë të projektit Bashki të Forta, hartoi një plan përmirësimi të arsimit parashkollor për tre vite, 2020-2023.</vt:lpstr>
      <vt:lpstr>ARRITJET PËRGJATË ZBATIMIT TË PLANIT TË PËRMIRËSIMIT 2021-2023 SI DHE KONTRIBUTI I BASHKISË DURRËS ME PROJEKTIN BASHKI TË FORTA </vt:lpstr>
      <vt:lpstr>PowerPoint Presentation</vt:lpstr>
      <vt:lpstr>Taksa e përkohshme e arsimit në Bashkinë Durrës</vt:lpstr>
      <vt:lpstr>PowerPoint Presentation</vt:lpstr>
      <vt:lpstr>QËLLIMI I PLANIT 2024-2026</vt:lpstr>
      <vt:lpstr>SHTRIRJA E PLANIT 2024-2026</vt:lpstr>
      <vt:lpstr>VIZIONI I PLANIT 2024-2026</vt:lpstr>
      <vt:lpstr>MISIONI I PLANIT 2024-2026</vt:lpstr>
      <vt:lpstr>TË DHËNA TË PËRGJITHSHME – STATISTIKA  </vt:lpstr>
      <vt:lpstr>PowerPoint Presentation</vt:lpstr>
      <vt:lpstr>TREGUESIT E PERFORMANCËS</vt:lpstr>
      <vt:lpstr>PowerPoint Presentation</vt:lpstr>
      <vt:lpstr>OBJEKTIVAT E PROGRAMIT</vt:lpstr>
      <vt:lpstr>REZULTATET QË SYNOHET TË ARRIHEN PËR PERIUDHËN AFATMESME 2024-2026  </vt:lpstr>
      <vt:lpstr>KËTO GRUPE DO TË HAPEN SIPAS KËRKESAVE TË KOMUNITETIT </vt:lpstr>
      <vt:lpstr>PowerPoint Presentation</vt:lpstr>
      <vt:lpstr>PowerPoint Presentation</vt:lpstr>
      <vt:lpstr>PowerPoint Presentation</vt:lpstr>
      <vt:lpstr>PowerPoint Presentation</vt:lpstr>
      <vt:lpstr>BUXHETI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 I PËRMIRËSIMIT TË SHËRBIMIT PËR ARSIMIN PARASHKOLLOR BASHKIA DURRËS 2024-2026 </dc:title>
  <dc:creator>Eneida Marku</dc:creator>
  <cp:keywords/>
  <cp:lastModifiedBy>Eneida Marku</cp:lastModifiedBy>
  <cp:revision>23</cp:revision>
  <dcterms:created xsi:type="dcterms:W3CDTF">2024-04-04T16:22:27Z</dcterms:created>
  <dcterms:modified xsi:type="dcterms:W3CDTF">2024-04-06T20:41:26Z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